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Helvetica Neu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HelveticaNeue-bold.fntdata"/><Relationship Id="rId10" Type="http://schemas.openxmlformats.org/officeDocument/2006/relationships/slide" Target="slides/slide6.xml"/><Relationship Id="rId21" Type="http://schemas.openxmlformats.org/officeDocument/2006/relationships/font" Target="fonts/HelveticaNeue-regular.fntdata"/><Relationship Id="rId13" Type="http://schemas.openxmlformats.org/officeDocument/2006/relationships/slide" Target="slides/slide9.xml"/><Relationship Id="rId24" Type="http://schemas.openxmlformats.org/officeDocument/2006/relationships/font" Target="fonts/HelveticaNeue-boldItalic.fntdata"/><Relationship Id="rId12" Type="http://schemas.openxmlformats.org/officeDocument/2006/relationships/slide" Target="slides/slide8.xml"/><Relationship Id="rId23"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5751a1ca07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5751a1ca07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5751a1ca07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5751a1ca07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5751a1ca07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5751a1ca0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5751a1ca07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5751a1ca07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5751a1ca0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5751a1ca0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5751a1ca07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5751a1ca07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5751a1ca07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5751a1ca07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5751a1ca0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5751a1ca0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5751a1ca0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5751a1ca0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5751a1ca0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5751a1ca0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5751a1ca07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5751a1ca0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5751a1ca0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5751a1ca0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5751a1ca0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5751a1ca0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5751a1ca07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5751a1ca0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5751a1ca07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5751a1ca07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8" y="1113974"/>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2"/>
          <p:cNvSpPr txBox="1"/>
          <p:nvPr>
            <p:ph idx="1" type="subTitle"/>
          </p:nvPr>
        </p:nvSpPr>
        <p:spPr>
          <a:xfrm>
            <a:off x="311700" y="3203524"/>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595300" y="4844398"/>
            <a:ext cx="548700" cy="299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
          <p:cNvSpPr/>
          <p:nvPr/>
        </p:nvSpPr>
        <p:spPr>
          <a:xfrm>
            <a:off x="0" y="0"/>
            <a:ext cx="9144000" cy="556260"/>
          </a:xfrm>
          <a:prstGeom prst="rect">
            <a:avLst/>
          </a:prstGeom>
          <a:solidFill>
            <a:srgbClr val="BF5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6" name="Google Shape;16;p2"/>
          <p:cNvPicPr preferRelativeResize="0"/>
          <p:nvPr/>
        </p:nvPicPr>
        <p:blipFill rotWithShape="1">
          <a:blip r:embed="rId2">
            <a:alphaModFix/>
          </a:blip>
          <a:srcRect b="0" l="0" r="0" t="0"/>
          <a:stretch/>
        </p:blipFill>
        <p:spPr>
          <a:xfrm>
            <a:off x="7533961" y="85848"/>
            <a:ext cx="1648139" cy="384565"/>
          </a:xfrm>
          <a:prstGeom prst="rect">
            <a:avLst/>
          </a:prstGeom>
          <a:noFill/>
          <a:ln>
            <a:noFill/>
          </a:ln>
        </p:spPr>
      </p:pic>
      <p:pic>
        <p:nvPicPr>
          <p:cNvPr id="17" name="Google Shape;17;p2"/>
          <p:cNvPicPr preferRelativeResize="0"/>
          <p:nvPr/>
        </p:nvPicPr>
        <p:blipFill rotWithShape="1">
          <a:blip r:embed="rId3">
            <a:alphaModFix/>
          </a:blip>
          <a:srcRect b="0" l="0" r="0" t="0"/>
          <a:stretch/>
        </p:blipFill>
        <p:spPr>
          <a:xfrm>
            <a:off x="134620" y="86106"/>
            <a:ext cx="2286000" cy="3840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2" name="Google Shape;52;p11"/>
          <p:cNvSpPr txBox="1"/>
          <p:nvPr>
            <p:ph idx="12" type="sldNum"/>
          </p:nvPr>
        </p:nvSpPr>
        <p:spPr>
          <a:xfrm>
            <a:off x="8595300" y="4844398"/>
            <a:ext cx="548700" cy="299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595300" y="4844398"/>
            <a:ext cx="548700" cy="299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3"/>
          <p:cNvSpPr txBox="1"/>
          <p:nvPr>
            <p:ph idx="12" type="sldNum"/>
          </p:nvPr>
        </p:nvSpPr>
        <p:spPr>
          <a:xfrm>
            <a:off x="8595300" y="4844398"/>
            <a:ext cx="548700" cy="299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3"/>
          <p:cNvSpPr txBox="1"/>
          <p:nvPr>
            <p:ph type="title"/>
          </p:nvPr>
        </p:nvSpPr>
        <p:spPr>
          <a:xfrm>
            <a:off x="311700" y="285151"/>
            <a:ext cx="8520600" cy="845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21" name="Google Shape;21;p3"/>
          <p:cNvSpPr txBox="1"/>
          <p:nvPr>
            <p:ph idx="1" type="body"/>
          </p:nvPr>
        </p:nvSpPr>
        <p:spPr>
          <a:xfrm>
            <a:off x="311700" y="1130850"/>
            <a:ext cx="8520600" cy="3438149"/>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a:solidFill>
                  <a:schemeClr val="dk2"/>
                </a:solidFill>
              </a:defRPr>
            </a:lvl2pPr>
            <a:lvl3pPr indent="-317500" lvl="2" marL="1371600" algn="l">
              <a:lnSpc>
                <a:spcPct val="115000"/>
              </a:lnSpc>
              <a:spcBef>
                <a:spcPts val="1600"/>
              </a:spcBef>
              <a:spcAft>
                <a:spcPts val="0"/>
              </a:spcAft>
              <a:buClr>
                <a:schemeClr val="dk2"/>
              </a:buClr>
              <a:buSzPts val="1400"/>
              <a:buChar char="■"/>
              <a:defRPr>
                <a:solidFill>
                  <a:schemeClr val="dk2"/>
                </a:solidFill>
              </a:defRPr>
            </a:lvl3pPr>
            <a:lvl4pPr indent="-317500" lvl="3" marL="1828800" algn="l">
              <a:lnSpc>
                <a:spcPct val="115000"/>
              </a:lnSpc>
              <a:spcBef>
                <a:spcPts val="1600"/>
              </a:spcBef>
              <a:spcAft>
                <a:spcPts val="0"/>
              </a:spcAft>
              <a:buClr>
                <a:schemeClr val="dk2"/>
              </a:buClr>
              <a:buSzPts val="1400"/>
              <a:buChar char="●"/>
              <a:defRPr>
                <a:solidFill>
                  <a:schemeClr val="dk2"/>
                </a:solidFill>
              </a:defRPr>
            </a:lvl4pPr>
            <a:lvl5pPr indent="-317500" lvl="4" marL="2286000" algn="l">
              <a:lnSpc>
                <a:spcPct val="115000"/>
              </a:lnSpc>
              <a:spcBef>
                <a:spcPts val="1600"/>
              </a:spcBef>
              <a:spcAft>
                <a:spcPts val="0"/>
              </a:spcAft>
              <a:buClr>
                <a:schemeClr val="dk2"/>
              </a:buClr>
              <a:buSzPts val="1400"/>
              <a:buChar char="○"/>
              <a:defRPr>
                <a:solidFill>
                  <a:schemeClr val="dk2"/>
                </a:solidFill>
              </a:defRPr>
            </a:lvl5pPr>
            <a:lvl6pPr indent="-317500" lvl="5" marL="2743200" algn="l">
              <a:lnSpc>
                <a:spcPct val="115000"/>
              </a:lnSpc>
              <a:spcBef>
                <a:spcPts val="1600"/>
              </a:spcBef>
              <a:spcAft>
                <a:spcPts val="0"/>
              </a:spcAft>
              <a:buClr>
                <a:schemeClr val="dk2"/>
              </a:buClr>
              <a:buSzPts val="1400"/>
              <a:buChar char="■"/>
              <a:defRPr>
                <a:solidFill>
                  <a:schemeClr val="dk2"/>
                </a:solidFill>
              </a:defRPr>
            </a:lvl6pPr>
            <a:lvl7pPr indent="-317500" lvl="6" marL="3200400" algn="l">
              <a:lnSpc>
                <a:spcPct val="115000"/>
              </a:lnSpc>
              <a:spcBef>
                <a:spcPts val="1600"/>
              </a:spcBef>
              <a:spcAft>
                <a:spcPts val="0"/>
              </a:spcAft>
              <a:buClr>
                <a:schemeClr val="dk2"/>
              </a:buClr>
              <a:buSzPts val="1400"/>
              <a:buChar char="●"/>
              <a:defRPr>
                <a:solidFill>
                  <a:schemeClr val="dk2"/>
                </a:solidFill>
              </a:defRPr>
            </a:lvl7pPr>
            <a:lvl8pPr indent="-317500" lvl="7" marL="3657600" algn="l">
              <a:lnSpc>
                <a:spcPct val="115000"/>
              </a:lnSpc>
              <a:spcBef>
                <a:spcPts val="1600"/>
              </a:spcBef>
              <a:spcAft>
                <a:spcPts val="0"/>
              </a:spcAft>
              <a:buClr>
                <a:schemeClr val="dk2"/>
              </a:buClr>
              <a:buSzPts val="1400"/>
              <a:buChar char="○"/>
              <a:defRPr>
                <a:solidFill>
                  <a:schemeClr val="dk2"/>
                </a:solidFill>
              </a:defRPr>
            </a:lvl8pPr>
            <a:lvl9pPr indent="-317500" lvl="8" marL="4114800" algn="l">
              <a:lnSpc>
                <a:spcPct val="115000"/>
              </a:lnSpc>
              <a:spcBef>
                <a:spcPts val="1600"/>
              </a:spcBef>
              <a:spcAft>
                <a:spcPts val="1600"/>
              </a:spcAft>
              <a:buClr>
                <a:schemeClr val="dk2"/>
              </a:buClr>
              <a:buSzPts val="1400"/>
              <a:buChar char="■"/>
              <a:defRPr>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4" name="Google Shape;24;p4"/>
          <p:cNvSpPr txBox="1"/>
          <p:nvPr>
            <p:ph idx="12" type="sldNum"/>
          </p:nvPr>
        </p:nvSpPr>
        <p:spPr>
          <a:xfrm>
            <a:off x="8595300" y="4844398"/>
            <a:ext cx="548700" cy="299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0"/>
            <a:ext cx="8520600" cy="845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8" name="Google Shape;28;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5"/>
          <p:cNvSpPr txBox="1"/>
          <p:nvPr>
            <p:ph idx="12" type="sldNum"/>
          </p:nvPr>
        </p:nvSpPr>
        <p:spPr>
          <a:xfrm>
            <a:off x="8595300" y="4844398"/>
            <a:ext cx="548700" cy="299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idx="12" type="sldNum"/>
          </p:nvPr>
        </p:nvSpPr>
        <p:spPr>
          <a:xfrm>
            <a:off x="8595300" y="4844398"/>
            <a:ext cx="548700" cy="299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6"/>
          <p:cNvSpPr txBox="1"/>
          <p:nvPr>
            <p:ph type="title"/>
          </p:nvPr>
        </p:nvSpPr>
        <p:spPr>
          <a:xfrm>
            <a:off x="311700" y="285151"/>
            <a:ext cx="8520600" cy="845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5" name="Google Shape;35;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6" name="Google Shape;36;p7"/>
          <p:cNvSpPr txBox="1"/>
          <p:nvPr>
            <p:ph idx="12" type="sldNum"/>
          </p:nvPr>
        </p:nvSpPr>
        <p:spPr>
          <a:xfrm>
            <a:off x="8595300" y="4844398"/>
            <a:ext cx="548700" cy="299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9" name="Google Shape;39;p8"/>
          <p:cNvSpPr txBox="1"/>
          <p:nvPr>
            <p:ph idx="12" type="sldNum"/>
          </p:nvPr>
        </p:nvSpPr>
        <p:spPr>
          <a:xfrm>
            <a:off x="8595300" y="4844398"/>
            <a:ext cx="548700" cy="299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3" name="Google Shape;43;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5" name="Google Shape;45;p9"/>
          <p:cNvSpPr txBox="1"/>
          <p:nvPr>
            <p:ph idx="12" type="sldNum"/>
          </p:nvPr>
        </p:nvSpPr>
        <p:spPr>
          <a:xfrm>
            <a:off x="8595300" y="4844398"/>
            <a:ext cx="548700" cy="299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595300" y="4844398"/>
            <a:ext cx="548700" cy="299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4844398"/>
            <a:ext cx="9144000" cy="299102"/>
          </a:xfrm>
          <a:prstGeom prst="rect">
            <a:avLst/>
          </a:prstGeom>
          <a:solidFill>
            <a:srgbClr val="BF5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 name="Google Shape;7;p1"/>
          <p:cNvSpPr txBox="1"/>
          <p:nvPr>
            <p:ph type="title"/>
          </p:nvPr>
        </p:nvSpPr>
        <p:spPr>
          <a:xfrm>
            <a:off x="311700" y="285151"/>
            <a:ext cx="8520600" cy="845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 name="Google Shape;8;p1"/>
          <p:cNvSpPr txBox="1"/>
          <p:nvPr>
            <p:ph idx="1" type="body"/>
          </p:nvPr>
        </p:nvSpPr>
        <p:spPr>
          <a:xfrm>
            <a:off x="311700" y="1130850"/>
            <a:ext cx="8520600" cy="3438149"/>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 name="Google Shape;9;p1"/>
          <p:cNvSpPr txBox="1"/>
          <p:nvPr>
            <p:ph idx="12" type="sldNum"/>
          </p:nvPr>
        </p:nvSpPr>
        <p:spPr>
          <a:xfrm>
            <a:off x="8595300" y="4844398"/>
            <a:ext cx="548700" cy="299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 name="Google Shape;10;p1"/>
          <p:cNvSpPr txBox="1"/>
          <p:nvPr/>
        </p:nvSpPr>
        <p:spPr>
          <a:xfrm>
            <a:off x="0" y="4870839"/>
            <a:ext cx="2254143"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000" u="none" cap="none" strike="noStrike">
                <a:solidFill>
                  <a:schemeClr val="lt1"/>
                </a:solidFill>
                <a:latin typeface="Helvetica Neue"/>
                <a:ea typeface="Helvetica Neue"/>
                <a:cs typeface="Helvetica Neue"/>
                <a:sym typeface="Helvetica Neue"/>
              </a:rPr>
              <a:t>CS391R: Robot Learning (Fall 202</a:t>
            </a:r>
            <a:r>
              <a:rPr lang="en-US" sz="1000">
                <a:solidFill>
                  <a:schemeClr val="lt1"/>
                </a:solidFill>
                <a:latin typeface="Helvetica Neue"/>
                <a:ea typeface="Helvetica Neue"/>
                <a:cs typeface="Helvetica Neue"/>
                <a:sym typeface="Helvetica Neue"/>
              </a:rPr>
              <a:t>2</a:t>
            </a:r>
            <a:r>
              <a:rPr b="0" i="0" lang="en-US" sz="1000" u="none" cap="none" strike="noStrike">
                <a:solidFill>
                  <a:schemeClr val="lt1"/>
                </a:solidFill>
                <a:latin typeface="Helvetica Neue"/>
                <a:ea typeface="Helvetica Neue"/>
                <a:cs typeface="Helvetica Neue"/>
                <a:sym typeface="Helvetica Neue"/>
              </a:rPr>
              <a:t>)</a:t>
            </a:r>
            <a:endParaRPr b="0" i="0" sz="1000" u="none" cap="none" strike="noStrike">
              <a:solidFill>
                <a:schemeClr val="lt1"/>
              </a:solidFill>
              <a:latin typeface="Helvetica Neue"/>
              <a:ea typeface="Helvetica Neue"/>
              <a:cs typeface="Helvetica Neue"/>
              <a:sym typeface="Helvetica Neue"/>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800" y="1469750"/>
            <a:ext cx="9028800" cy="874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US" sz="3600"/>
              <a:t>Learning Dexterous In-Hand Manipulation</a:t>
            </a:r>
            <a:endParaRPr sz="3600"/>
          </a:p>
        </p:txBody>
      </p:sp>
      <p:sp>
        <p:nvSpPr>
          <p:cNvPr id="60" name="Google Shape;60;p13"/>
          <p:cNvSpPr txBox="1"/>
          <p:nvPr>
            <p:ph idx="12" type="sldNum"/>
          </p:nvPr>
        </p:nvSpPr>
        <p:spPr>
          <a:xfrm>
            <a:off x="8595300" y="4844398"/>
            <a:ext cx="548700" cy="299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61" name="Google Shape;61;p13"/>
          <p:cNvSpPr txBox="1"/>
          <p:nvPr/>
        </p:nvSpPr>
        <p:spPr>
          <a:xfrm>
            <a:off x="311700" y="2799493"/>
            <a:ext cx="8520600" cy="55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595959"/>
                </a:solidFill>
                <a:latin typeface="Arial"/>
                <a:ea typeface="Arial"/>
                <a:cs typeface="Arial"/>
                <a:sym typeface="Arial"/>
              </a:rPr>
              <a:t>Presenter: </a:t>
            </a:r>
            <a:r>
              <a:rPr lang="en-US" sz="2000">
                <a:solidFill>
                  <a:srgbClr val="595959"/>
                </a:solidFill>
              </a:rPr>
              <a:t>Franke Tang</a:t>
            </a:r>
            <a:endParaRPr b="0" i="0" sz="2000" u="none" cap="none" strike="noStrike">
              <a:solidFill>
                <a:srgbClr val="595959"/>
              </a:solidFill>
              <a:latin typeface="Arial"/>
              <a:ea typeface="Arial"/>
              <a:cs typeface="Arial"/>
              <a:sym typeface="Arial"/>
            </a:endParaRPr>
          </a:p>
        </p:txBody>
      </p:sp>
      <p:sp>
        <p:nvSpPr>
          <p:cNvPr id="62" name="Google Shape;62;p13"/>
          <p:cNvSpPr txBox="1"/>
          <p:nvPr/>
        </p:nvSpPr>
        <p:spPr>
          <a:xfrm>
            <a:off x="311700" y="3484595"/>
            <a:ext cx="8520600" cy="61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lang="en-US" sz="2000">
                <a:solidFill>
                  <a:srgbClr val="595959"/>
                </a:solidFill>
              </a:rPr>
              <a:t>09-27-2022</a:t>
            </a:r>
            <a:endParaRPr b="0" i="0" sz="2000" u="none" cap="none" strike="noStrike">
              <a:solidFill>
                <a:srgbClr val="595959"/>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ph idx="12" type="sldNum"/>
          </p:nvPr>
        </p:nvSpPr>
        <p:spPr>
          <a:xfrm>
            <a:off x="8595300" y="4844398"/>
            <a:ext cx="548700" cy="29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35" name="Google Shape;135;p22"/>
          <p:cNvSpPr txBox="1"/>
          <p:nvPr>
            <p:ph type="title"/>
          </p:nvPr>
        </p:nvSpPr>
        <p:spPr>
          <a:xfrm>
            <a:off x="311700" y="285151"/>
            <a:ext cx="8520600" cy="8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Vision Model</a:t>
            </a:r>
            <a:endParaRPr/>
          </a:p>
        </p:txBody>
      </p:sp>
      <p:sp>
        <p:nvSpPr>
          <p:cNvPr id="136" name="Google Shape;136;p22"/>
          <p:cNvSpPr txBox="1"/>
          <p:nvPr>
            <p:ph idx="1" type="body"/>
          </p:nvPr>
        </p:nvSpPr>
        <p:spPr>
          <a:xfrm>
            <a:off x="311700" y="1130850"/>
            <a:ext cx="8520600" cy="34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3 RGB cameras with different angles</a:t>
            </a:r>
            <a:endParaRPr/>
          </a:p>
          <a:p>
            <a:pPr indent="-342900" lvl="0" marL="457200" rtl="0" algn="l">
              <a:spcBef>
                <a:spcPts val="0"/>
              </a:spcBef>
              <a:spcAft>
                <a:spcPts val="0"/>
              </a:spcAft>
              <a:buSzPts val="1800"/>
              <a:buChar char="-"/>
            </a:pPr>
            <a:r>
              <a:rPr lang="en-US"/>
              <a:t>predicts position and orientation</a:t>
            </a:r>
            <a:endParaRPr/>
          </a:p>
          <a:p>
            <a:pPr indent="-342900" lvl="0" marL="457200" rtl="0" algn="l">
              <a:spcBef>
                <a:spcPts val="0"/>
              </a:spcBef>
              <a:spcAft>
                <a:spcPts val="0"/>
              </a:spcAft>
              <a:buSzPts val="1800"/>
              <a:buChar char="-"/>
            </a:pPr>
            <a:r>
              <a:rPr lang="en-US"/>
              <a:t>feed the pose estimator’s prediction to policy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Training</a:t>
            </a:r>
            <a:endParaRPr/>
          </a:p>
          <a:p>
            <a:pPr indent="-342900" lvl="0" marL="457200" rtl="0" algn="l">
              <a:spcBef>
                <a:spcPts val="0"/>
              </a:spcBef>
              <a:spcAft>
                <a:spcPts val="0"/>
              </a:spcAft>
              <a:buSzPts val="1800"/>
              <a:buChar char="-"/>
            </a:pPr>
            <a:r>
              <a:rPr lang="en-US"/>
              <a:t>trained policy until 1 million states</a:t>
            </a:r>
            <a:endParaRPr/>
          </a:p>
          <a:p>
            <a:pPr indent="-342900" lvl="0" marL="457200" rtl="0" algn="l">
              <a:spcBef>
                <a:spcPts val="0"/>
              </a:spcBef>
              <a:spcAft>
                <a:spcPts val="0"/>
              </a:spcAft>
              <a:buSzPts val="1800"/>
              <a:buChar char="-"/>
            </a:pPr>
            <a:r>
              <a:rPr lang="en-US"/>
              <a:t>Use 2 GPUs for rendering, 1 GPU for training</a:t>
            </a:r>
            <a:endParaRPr/>
          </a:p>
        </p:txBody>
      </p:sp>
      <p:pic>
        <p:nvPicPr>
          <p:cNvPr id="137" name="Google Shape;137;p22"/>
          <p:cNvPicPr preferRelativeResize="0"/>
          <p:nvPr/>
        </p:nvPicPr>
        <p:blipFill>
          <a:blip r:embed="rId3">
            <a:alphaModFix/>
          </a:blip>
          <a:stretch>
            <a:fillRect/>
          </a:stretch>
        </p:blipFill>
        <p:spPr>
          <a:xfrm>
            <a:off x="5852100" y="483800"/>
            <a:ext cx="2743200" cy="392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idx="12" type="sldNum"/>
          </p:nvPr>
        </p:nvSpPr>
        <p:spPr>
          <a:xfrm>
            <a:off x="8595300" y="4844398"/>
            <a:ext cx="548700" cy="29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43" name="Google Shape;143;p23"/>
          <p:cNvSpPr txBox="1"/>
          <p:nvPr>
            <p:ph type="title"/>
          </p:nvPr>
        </p:nvSpPr>
        <p:spPr>
          <a:xfrm>
            <a:off x="311700" y="285151"/>
            <a:ext cx="8520600" cy="8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Qualitative Results</a:t>
            </a:r>
            <a:endParaRPr/>
          </a:p>
        </p:txBody>
      </p:sp>
      <p:sp>
        <p:nvSpPr>
          <p:cNvPr id="144" name="Google Shape;144;p23"/>
          <p:cNvSpPr txBox="1"/>
          <p:nvPr>
            <p:ph idx="1" type="body"/>
          </p:nvPr>
        </p:nvSpPr>
        <p:spPr>
          <a:xfrm>
            <a:off x="311700" y="1130850"/>
            <a:ext cx="8520600" cy="34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600"/>
              <a:t>The policy naturally exhibit many grasps human do. </a:t>
            </a:r>
            <a:endParaRPr sz="1600"/>
          </a:p>
          <a:p>
            <a:pPr indent="0" lvl="0" marL="0" rtl="0" algn="l">
              <a:spcBef>
                <a:spcPts val="0"/>
              </a:spcBef>
              <a:spcAft>
                <a:spcPts val="0"/>
              </a:spcAft>
              <a:buNone/>
            </a:pPr>
            <a:r>
              <a:rPr lang="en-US" sz="1600"/>
              <a:t>Naturally discovered many strategies for dexterous in-hand manipulation.</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US" sz="1600"/>
              <a:t>For precision grasps, the policy tends to use the little finger more than the index and middle finger. Likely due to more DoF.</a:t>
            </a:r>
            <a:endParaRPr sz="1600"/>
          </a:p>
        </p:txBody>
      </p:sp>
      <p:pic>
        <p:nvPicPr>
          <p:cNvPr id="145" name="Google Shape;145;p23"/>
          <p:cNvPicPr preferRelativeResize="0"/>
          <p:nvPr/>
        </p:nvPicPr>
        <p:blipFill>
          <a:blip r:embed="rId3">
            <a:alphaModFix/>
          </a:blip>
          <a:stretch>
            <a:fillRect/>
          </a:stretch>
        </p:blipFill>
        <p:spPr>
          <a:xfrm>
            <a:off x="548525" y="2668575"/>
            <a:ext cx="7124700" cy="2057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idx="12" type="sldNum"/>
          </p:nvPr>
        </p:nvSpPr>
        <p:spPr>
          <a:xfrm>
            <a:off x="8595300" y="4844398"/>
            <a:ext cx="548700" cy="29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51" name="Google Shape;151;p24"/>
          <p:cNvSpPr txBox="1"/>
          <p:nvPr>
            <p:ph type="title"/>
          </p:nvPr>
        </p:nvSpPr>
        <p:spPr>
          <a:xfrm>
            <a:off x="311700" y="285151"/>
            <a:ext cx="8520600" cy="8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Quantitative Results</a:t>
            </a:r>
            <a:endParaRPr/>
          </a:p>
        </p:txBody>
      </p:sp>
      <p:sp>
        <p:nvSpPr>
          <p:cNvPr id="152" name="Google Shape;152;p24"/>
          <p:cNvSpPr txBox="1"/>
          <p:nvPr>
            <p:ph idx="1" type="body"/>
          </p:nvPr>
        </p:nvSpPr>
        <p:spPr>
          <a:xfrm>
            <a:off x="311700" y="1130850"/>
            <a:ext cx="3640200" cy="84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Domain randomization is key to the policy performing well</a:t>
            </a:r>
            <a:endParaRPr/>
          </a:p>
        </p:txBody>
      </p:sp>
      <p:pic>
        <p:nvPicPr>
          <p:cNvPr id="153" name="Google Shape;153;p24"/>
          <p:cNvPicPr preferRelativeResize="0"/>
          <p:nvPr/>
        </p:nvPicPr>
        <p:blipFill>
          <a:blip r:embed="rId3">
            <a:alphaModFix/>
          </a:blip>
          <a:stretch>
            <a:fillRect/>
          </a:stretch>
        </p:blipFill>
        <p:spPr>
          <a:xfrm>
            <a:off x="4633324" y="747225"/>
            <a:ext cx="4169352" cy="1995119"/>
          </a:xfrm>
          <a:prstGeom prst="rect">
            <a:avLst/>
          </a:prstGeom>
          <a:noFill/>
          <a:ln>
            <a:noFill/>
          </a:ln>
        </p:spPr>
      </p:pic>
      <p:pic>
        <p:nvPicPr>
          <p:cNvPr id="154" name="Google Shape;154;p24"/>
          <p:cNvPicPr preferRelativeResize="0"/>
          <p:nvPr/>
        </p:nvPicPr>
        <p:blipFill>
          <a:blip r:embed="rId4">
            <a:alphaModFix/>
          </a:blip>
          <a:stretch>
            <a:fillRect/>
          </a:stretch>
        </p:blipFill>
        <p:spPr>
          <a:xfrm>
            <a:off x="211600" y="1976550"/>
            <a:ext cx="4241949" cy="2862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idx="12" type="sldNum"/>
          </p:nvPr>
        </p:nvSpPr>
        <p:spPr>
          <a:xfrm>
            <a:off x="8595300" y="4844398"/>
            <a:ext cx="548700" cy="29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60" name="Google Shape;160;p25"/>
          <p:cNvSpPr txBox="1"/>
          <p:nvPr>
            <p:ph type="title"/>
          </p:nvPr>
        </p:nvSpPr>
        <p:spPr>
          <a:xfrm>
            <a:off x="311700" y="285151"/>
            <a:ext cx="8520600" cy="8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Quantitative Results cont.</a:t>
            </a:r>
            <a:endParaRPr/>
          </a:p>
        </p:txBody>
      </p:sp>
      <p:sp>
        <p:nvSpPr>
          <p:cNvPr id="161" name="Google Shape;161;p25"/>
          <p:cNvSpPr txBox="1"/>
          <p:nvPr>
            <p:ph idx="1" type="body"/>
          </p:nvPr>
        </p:nvSpPr>
        <p:spPr>
          <a:xfrm>
            <a:off x="311700" y="1130850"/>
            <a:ext cx="4224900" cy="34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Using memory </a:t>
            </a:r>
            <a:r>
              <a:rPr lang="en-US"/>
              <a:t>achieve</a:t>
            </a:r>
            <a:r>
              <a:rPr lang="en-US"/>
              <a:t> better performance on randomized simulation</a:t>
            </a:r>
            <a:endParaRPr/>
          </a:p>
        </p:txBody>
      </p:sp>
      <p:pic>
        <p:nvPicPr>
          <p:cNvPr id="162" name="Google Shape;162;p25"/>
          <p:cNvPicPr preferRelativeResize="0"/>
          <p:nvPr/>
        </p:nvPicPr>
        <p:blipFill>
          <a:blip r:embed="rId3">
            <a:alphaModFix/>
          </a:blip>
          <a:stretch>
            <a:fillRect/>
          </a:stretch>
        </p:blipFill>
        <p:spPr>
          <a:xfrm>
            <a:off x="4659400" y="100201"/>
            <a:ext cx="4302600" cy="2687978"/>
          </a:xfrm>
          <a:prstGeom prst="rect">
            <a:avLst/>
          </a:prstGeom>
          <a:noFill/>
          <a:ln>
            <a:noFill/>
          </a:ln>
        </p:spPr>
      </p:pic>
      <p:pic>
        <p:nvPicPr>
          <p:cNvPr id="163" name="Google Shape;163;p25"/>
          <p:cNvPicPr preferRelativeResize="0"/>
          <p:nvPr/>
        </p:nvPicPr>
        <p:blipFill>
          <a:blip r:embed="rId4">
            <a:alphaModFix/>
          </a:blip>
          <a:stretch>
            <a:fillRect/>
          </a:stretch>
        </p:blipFill>
        <p:spPr>
          <a:xfrm>
            <a:off x="182550" y="2788175"/>
            <a:ext cx="7451620" cy="2056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idx="12" type="sldNum"/>
          </p:nvPr>
        </p:nvSpPr>
        <p:spPr>
          <a:xfrm>
            <a:off x="8595300" y="4844398"/>
            <a:ext cx="548700" cy="29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69" name="Google Shape;169;p26"/>
          <p:cNvSpPr txBox="1"/>
          <p:nvPr>
            <p:ph type="title"/>
          </p:nvPr>
        </p:nvSpPr>
        <p:spPr>
          <a:xfrm>
            <a:off x="311700" y="285151"/>
            <a:ext cx="8520600" cy="8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Limitations</a:t>
            </a:r>
            <a:endParaRPr/>
          </a:p>
        </p:txBody>
      </p:sp>
      <p:sp>
        <p:nvSpPr>
          <p:cNvPr id="170" name="Google Shape;170;p26"/>
          <p:cNvSpPr txBox="1"/>
          <p:nvPr>
            <p:ph idx="1" type="body"/>
          </p:nvPr>
        </p:nvSpPr>
        <p:spPr>
          <a:xfrm>
            <a:off x="4348100" y="908825"/>
            <a:ext cx="4651200" cy="381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600"/>
              <a:t>Transfer from simulation to physical is still limited.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US" sz="1600"/>
              <a:t>Failures still occurs</a:t>
            </a:r>
            <a:endParaRPr sz="1600"/>
          </a:p>
          <a:p>
            <a:pPr indent="-330200" lvl="0" marL="457200" rtl="0" algn="l">
              <a:spcBef>
                <a:spcPts val="0"/>
              </a:spcBef>
              <a:spcAft>
                <a:spcPts val="0"/>
              </a:spcAft>
              <a:buSzPts val="1600"/>
              <a:buChar char="-"/>
            </a:pPr>
            <a:r>
              <a:rPr lang="en-US" sz="1600"/>
              <a:t>Most common: dropping when rotating the wrist pitch joint down</a:t>
            </a:r>
            <a:endParaRPr sz="1600"/>
          </a:p>
          <a:p>
            <a:pPr indent="-330200" lvl="0" marL="457200" rtl="0" algn="l">
              <a:spcBef>
                <a:spcPts val="0"/>
              </a:spcBef>
              <a:spcAft>
                <a:spcPts val="0"/>
              </a:spcAft>
              <a:buSzPts val="1600"/>
              <a:buChar char="-"/>
            </a:pPr>
            <a:r>
              <a:rPr lang="en-US" sz="1600"/>
              <a:t>Dropping the object near the beginning of the trial</a:t>
            </a:r>
            <a:endParaRPr sz="1600"/>
          </a:p>
          <a:p>
            <a:pPr indent="-330200" lvl="0" marL="457200" rtl="0" algn="l">
              <a:spcBef>
                <a:spcPts val="0"/>
              </a:spcBef>
              <a:spcAft>
                <a:spcPts val="0"/>
              </a:spcAft>
              <a:buSzPts val="1600"/>
              <a:buChar char="-"/>
            </a:pPr>
            <a:r>
              <a:rPr lang="en-US" sz="1600"/>
              <a:t>Getting stuck because the edge of object gets caught in a screw hole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US" sz="1600"/>
              <a:t>Hardware is super expensive. </a:t>
            </a:r>
            <a:endParaRPr sz="1600"/>
          </a:p>
          <a:p>
            <a:pPr indent="0" lvl="0" marL="0" rtl="0" algn="l">
              <a:spcBef>
                <a:spcPts val="0"/>
              </a:spcBef>
              <a:spcAft>
                <a:spcPts val="0"/>
              </a:spcAft>
              <a:buNone/>
            </a:pPr>
            <a:r>
              <a:rPr lang="en-US" sz="1600"/>
              <a:t>Multiple GPUs and machines. </a:t>
            </a:r>
            <a:endParaRPr sz="1600"/>
          </a:p>
          <a:p>
            <a:pPr indent="0" lvl="0" marL="0" rtl="0" algn="l">
              <a:spcBef>
                <a:spcPts val="0"/>
              </a:spcBef>
              <a:spcAft>
                <a:spcPts val="0"/>
              </a:spcAft>
              <a:buNone/>
            </a:pPr>
            <a:r>
              <a:rPr lang="en-US" sz="1600"/>
              <a:t>Shadow Hand price is also extremely expensive! </a:t>
            </a:r>
            <a:endParaRPr sz="1600"/>
          </a:p>
        </p:txBody>
      </p:sp>
      <p:pic>
        <p:nvPicPr>
          <p:cNvPr id="171" name="Google Shape;171;p26"/>
          <p:cNvPicPr preferRelativeResize="0"/>
          <p:nvPr/>
        </p:nvPicPr>
        <p:blipFill>
          <a:blip r:embed="rId3">
            <a:alphaModFix/>
          </a:blip>
          <a:stretch>
            <a:fillRect/>
          </a:stretch>
        </p:blipFill>
        <p:spPr>
          <a:xfrm>
            <a:off x="311700" y="1130850"/>
            <a:ext cx="3932801" cy="1945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idx="12" type="sldNum"/>
          </p:nvPr>
        </p:nvSpPr>
        <p:spPr>
          <a:xfrm>
            <a:off x="8595300" y="4844398"/>
            <a:ext cx="548700" cy="29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77" name="Google Shape;177;p27"/>
          <p:cNvSpPr txBox="1"/>
          <p:nvPr>
            <p:ph type="title"/>
          </p:nvPr>
        </p:nvSpPr>
        <p:spPr>
          <a:xfrm>
            <a:off x="311700" y="285151"/>
            <a:ext cx="8520600" cy="8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Future Work / Extended Readings</a:t>
            </a:r>
            <a:endParaRPr/>
          </a:p>
        </p:txBody>
      </p:sp>
      <p:sp>
        <p:nvSpPr>
          <p:cNvPr id="178" name="Google Shape;178;p27"/>
          <p:cNvSpPr txBox="1"/>
          <p:nvPr>
            <p:ph idx="1" type="body"/>
          </p:nvPr>
        </p:nvSpPr>
        <p:spPr>
          <a:xfrm>
            <a:off x="311700" y="1006500"/>
            <a:ext cx="8520600" cy="356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Solving Rubik's Cube with a Robot Hand. OpenAI et. al (2019)</a:t>
            </a:r>
            <a:endParaRPr/>
          </a:p>
          <a:p>
            <a:pPr indent="-342900" lvl="0" marL="457200" rtl="0" algn="l">
              <a:spcBef>
                <a:spcPts val="0"/>
              </a:spcBef>
              <a:spcAft>
                <a:spcPts val="0"/>
              </a:spcAft>
              <a:buSzPts val="1800"/>
              <a:buChar char="-"/>
            </a:pPr>
            <a:r>
              <a:rPr lang="en-US"/>
              <a:t>Same people, added on the challenge of solving a Rubik’s Cube</a:t>
            </a:r>
            <a:endParaRPr/>
          </a:p>
          <a:p>
            <a:pPr indent="-342900" lvl="0" marL="457200" rtl="0" algn="l">
              <a:spcBef>
                <a:spcPts val="0"/>
              </a:spcBef>
              <a:spcAft>
                <a:spcPts val="0"/>
              </a:spcAft>
              <a:buSzPts val="1800"/>
              <a:buChar char="-"/>
            </a:pPr>
            <a:r>
              <a:rPr lang="en-US"/>
              <a:t>Utilizes Automatic Domain Randomization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System for General In-Hand Object Re-Orientation. Tao Chen et. al (2021)</a:t>
            </a:r>
            <a:endParaRPr/>
          </a:p>
          <a:p>
            <a:pPr indent="-342900" lvl="0" marL="457200" rtl="0" algn="l">
              <a:spcBef>
                <a:spcPts val="0"/>
              </a:spcBef>
              <a:spcAft>
                <a:spcPts val="0"/>
              </a:spcAft>
              <a:buSzPts val="1800"/>
              <a:buChar char="-"/>
            </a:pPr>
            <a:r>
              <a:rPr lang="en-US"/>
              <a:t>Best Paper Award for Conference on Robot Learning 2021</a:t>
            </a:r>
            <a:endParaRPr/>
          </a:p>
          <a:p>
            <a:pPr indent="-342900" lvl="0" marL="457200" rtl="0" algn="l">
              <a:spcBef>
                <a:spcPts val="0"/>
              </a:spcBef>
              <a:spcAft>
                <a:spcPts val="0"/>
              </a:spcAft>
              <a:buSzPts val="1800"/>
              <a:buChar char="-"/>
            </a:pPr>
            <a:r>
              <a:rPr lang="en-US"/>
              <a:t>2000 distinct objects, and pick up objects with hand facing downwards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Dota 2 with Large Scale Deep Reinforcement Learning. OpenAI et. al (2019)</a:t>
            </a:r>
            <a:endParaRPr/>
          </a:p>
          <a:p>
            <a:pPr indent="-342900" lvl="0" marL="457200" rtl="0" algn="l">
              <a:spcBef>
                <a:spcPts val="0"/>
              </a:spcBef>
              <a:spcAft>
                <a:spcPts val="0"/>
              </a:spcAft>
              <a:buSzPts val="1800"/>
              <a:buChar char="-"/>
            </a:pPr>
            <a:r>
              <a:rPr lang="en-US"/>
              <a:t>Learn more about Rapid</a:t>
            </a:r>
            <a:endParaRPr/>
          </a:p>
          <a:p>
            <a:pPr indent="-342900" lvl="0" marL="457200" rtl="0" algn="l">
              <a:spcBef>
                <a:spcPts val="0"/>
              </a:spcBef>
              <a:spcAft>
                <a:spcPts val="0"/>
              </a:spcAft>
              <a:buSzPts val="1800"/>
              <a:buChar char="-"/>
            </a:pPr>
            <a:r>
              <a:rPr lang="en-US"/>
              <a:t>See how a complex game was broken by an AI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8"/>
          <p:cNvSpPr txBox="1"/>
          <p:nvPr>
            <p:ph idx="12" type="sldNum"/>
          </p:nvPr>
        </p:nvSpPr>
        <p:spPr>
          <a:xfrm>
            <a:off x="8595300" y="4844398"/>
            <a:ext cx="548700" cy="29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84" name="Google Shape;184;p28"/>
          <p:cNvSpPr txBox="1"/>
          <p:nvPr>
            <p:ph type="title"/>
          </p:nvPr>
        </p:nvSpPr>
        <p:spPr>
          <a:xfrm>
            <a:off x="311700" y="285151"/>
            <a:ext cx="8520600" cy="8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Summary</a:t>
            </a:r>
            <a:endParaRPr/>
          </a:p>
        </p:txBody>
      </p:sp>
      <p:sp>
        <p:nvSpPr>
          <p:cNvPr id="185" name="Google Shape;185;p28"/>
          <p:cNvSpPr txBox="1"/>
          <p:nvPr>
            <p:ph idx="1" type="body"/>
          </p:nvPr>
        </p:nvSpPr>
        <p:spPr>
          <a:xfrm>
            <a:off x="311700" y="1130850"/>
            <a:ext cx="8520600" cy="34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paper attempts to train a robot manipulate objects with a 5-fingered robot hands. Due to the complexity of the hardware, prior works were unable to both train the robotic hand and use in the physical world. This paper utilized reinforcement learning and simulations to train the policy. Domain randomization allowed them to generalize the policy and allow it be transfer to the physical world. Using Rapid as the internal framework of the policy and vision model, combining the two allowed the robot physically manipulate objects with relative success.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idx="12" type="sldNum"/>
          </p:nvPr>
        </p:nvSpPr>
        <p:spPr>
          <a:xfrm>
            <a:off x="8595300" y="4844398"/>
            <a:ext cx="548700" cy="29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68" name="Google Shape;68;p14"/>
          <p:cNvSpPr txBox="1"/>
          <p:nvPr>
            <p:ph type="title"/>
          </p:nvPr>
        </p:nvSpPr>
        <p:spPr>
          <a:xfrm>
            <a:off x="311700" y="285151"/>
            <a:ext cx="8520600" cy="8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Motivation</a:t>
            </a:r>
            <a:endParaRPr/>
          </a:p>
        </p:txBody>
      </p:sp>
      <p:sp>
        <p:nvSpPr>
          <p:cNvPr id="69" name="Google Shape;69;p14"/>
          <p:cNvSpPr txBox="1"/>
          <p:nvPr>
            <p:ph idx="1" type="body"/>
          </p:nvPr>
        </p:nvSpPr>
        <p:spPr>
          <a:xfrm>
            <a:off x="311700" y="1130850"/>
            <a:ext cx="8520600" cy="34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Why focus on dexterity?</a:t>
            </a:r>
            <a:endParaRPr/>
          </a:p>
          <a:p>
            <a:pPr indent="-342900" lvl="0" marL="457200" rtl="0" algn="l">
              <a:spcBef>
                <a:spcPts val="0"/>
              </a:spcBef>
              <a:spcAft>
                <a:spcPts val="0"/>
              </a:spcAft>
              <a:buSzPts val="1800"/>
              <a:buChar char="●"/>
            </a:pPr>
            <a:r>
              <a:rPr lang="en-US"/>
              <a:t>The human hands are able to solve a huge array of tasks</a:t>
            </a:r>
            <a:endParaRPr/>
          </a:p>
          <a:p>
            <a:pPr indent="-342900" lvl="0" marL="457200" rtl="0" algn="l">
              <a:spcBef>
                <a:spcPts val="0"/>
              </a:spcBef>
              <a:spcAft>
                <a:spcPts val="0"/>
              </a:spcAft>
              <a:buSzPts val="1800"/>
              <a:buChar char="●"/>
            </a:pPr>
            <a:r>
              <a:rPr lang="en-US"/>
              <a:t>The world is built around human hands</a:t>
            </a:r>
            <a:endParaRPr/>
          </a:p>
          <a:p>
            <a:pPr indent="-342900" lvl="0" marL="457200" rtl="0" algn="l">
              <a:spcBef>
                <a:spcPts val="0"/>
              </a:spcBef>
              <a:spcAft>
                <a:spcPts val="0"/>
              </a:spcAft>
              <a:buSzPts val="1800"/>
              <a:buChar char="●"/>
            </a:pPr>
            <a:r>
              <a:rPr lang="en-US"/>
              <a:t>OpenAI’s goal is built a general purpose robot</a:t>
            </a:r>
            <a:endParaRPr/>
          </a:p>
          <a:p>
            <a:pPr indent="-342900" lvl="0" marL="457200" rtl="0" algn="l">
              <a:spcBef>
                <a:spcPts val="0"/>
              </a:spcBef>
              <a:spcAft>
                <a:spcPts val="0"/>
              </a:spcAft>
              <a:buSzPts val="1800"/>
              <a:buChar char="●"/>
            </a:pPr>
            <a:r>
              <a:rPr lang="en-US"/>
              <a:t>Start off interacting with environment and utilizing dexterous manipulation</a:t>
            </a:r>
            <a:endParaRPr/>
          </a:p>
          <a:p>
            <a:pPr indent="0" lvl="0" marL="0" rtl="0" algn="l">
              <a:spcBef>
                <a:spcPts val="0"/>
              </a:spcBef>
              <a:spcAft>
                <a:spcPts val="0"/>
              </a:spcAft>
              <a:buNone/>
            </a:pPr>
            <a:r>
              <a:t/>
            </a:r>
            <a:endParaRPr/>
          </a:p>
        </p:txBody>
      </p:sp>
      <p:pic>
        <p:nvPicPr>
          <p:cNvPr id="70" name="Google Shape;70;p14"/>
          <p:cNvPicPr preferRelativeResize="0"/>
          <p:nvPr/>
        </p:nvPicPr>
        <p:blipFill>
          <a:blip r:embed="rId3">
            <a:alphaModFix/>
          </a:blip>
          <a:stretch>
            <a:fillRect/>
          </a:stretch>
        </p:blipFill>
        <p:spPr>
          <a:xfrm>
            <a:off x="2750050" y="2875475"/>
            <a:ext cx="3355552" cy="1887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12" type="sldNum"/>
          </p:nvPr>
        </p:nvSpPr>
        <p:spPr>
          <a:xfrm>
            <a:off x="8595300" y="4844398"/>
            <a:ext cx="548700" cy="29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76" name="Google Shape;76;p15"/>
          <p:cNvSpPr txBox="1"/>
          <p:nvPr>
            <p:ph type="title"/>
          </p:nvPr>
        </p:nvSpPr>
        <p:spPr>
          <a:xfrm>
            <a:off x="311700" y="285151"/>
            <a:ext cx="8520600" cy="8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Difficulties with Dexterous Manipulation</a:t>
            </a:r>
            <a:endParaRPr/>
          </a:p>
        </p:txBody>
      </p:sp>
      <p:sp>
        <p:nvSpPr>
          <p:cNvPr id="77" name="Google Shape;77;p15"/>
          <p:cNvSpPr txBox="1"/>
          <p:nvPr>
            <p:ph idx="1" type="body"/>
          </p:nvPr>
        </p:nvSpPr>
        <p:spPr>
          <a:xfrm>
            <a:off x="311700" y="931050"/>
            <a:ext cx="8520600" cy="34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600"/>
              <a:t>OpenAI uses the Shadow Dexterous Hand</a:t>
            </a:r>
            <a:endParaRPr sz="1600"/>
          </a:p>
          <a:p>
            <a:pPr indent="-330200" lvl="0" marL="457200" rtl="0" algn="l">
              <a:spcBef>
                <a:spcPts val="0"/>
              </a:spcBef>
              <a:spcAft>
                <a:spcPts val="0"/>
              </a:spcAft>
              <a:buSzPts val="1600"/>
              <a:buChar char="-"/>
            </a:pPr>
            <a:r>
              <a:rPr lang="en-US" sz="1600"/>
              <a:t>24 Degrees of Freedom (7 typically)</a:t>
            </a:r>
            <a:endParaRPr sz="1600"/>
          </a:p>
          <a:p>
            <a:pPr indent="-330200" lvl="0" marL="457200" rtl="0" algn="l">
              <a:spcBef>
                <a:spcPts val="0"/>
              </a:spcBef>
              <a:spcAft>
                <a:spcPts val="0"/>
              </a:spcAft>
              <a:buSzPts val="1600"/>
              <a:buChar char="-"/>
            </a:pPr>
            <a:r>
              <a:rPr lang="en-US" sz="1600"/>
              <a:t>20 Actuators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US" sz="1600"/>
              <a:t>Real-world Hardware</a:t>
            </a:r>
            <a:endParaRPr sz="1600"/>
          </a:p>
          <a:p>
            <a:pPr indent="-330200" lvl="0" marL="457200" rtl="0" algn="l">
              <a:spcBef>
                <a:spcPts val="0"/>
              </a:spcBef>
              <a:spcAft>
                <a:spcPts val="0"/>
              </a:spcAft>
              <a:buSzPts val="1600"/>
              <a:buChar char="-"/>
            </a:pPr>
            <a:r>
              <a:rPr lang="en-US" sz="1600"/>
              <a:t>Hard to simulate</a:t>
            </a:r>
            <a:endParaRPr sz="1600"/>
          </a:p>
          <a:p>
            <a:pPr indent="0" lvl="0" marL="0" rtl="0" algn="l">
              <a:spcBef>
                <a:spcPts val="0"/>
              </a:spcBef>
              <a:spcAft>
                <a:spcPts val="0"/>
              </a:spcAft>
              <a:buNone/>
            </a:pPr>
            <a:r>
              <a:t/>
            </a:r>
            <a:endParaRPr sz="1600"/>
          </a:p>
        </p:txBody>
      </p:sp>
      <p:pic>
        <p:nvPicPr>
          <p:cNvPr id="78" name="Google Shape;78;p15"/>
          <p:cNvPicPr preferRelativeResize="0"/>
          <p:nvPr/>
        </p:nvPicPr>
        <p:blipFill>
          <a:blip r:embed="rId3">
            <a:alphaModFix/>
          </a:blip>
          <a:stretch>
            <a:fillRect/>
          </a:stretch>
        </p:blipFill>
        <p:spPr>
          <a:xfrm>
            <a:off x="6192700" y="842250"/>
            <a:ext cx="1618276" cy="24274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idx="12" type="sldNum"/>
          </p:nvPr>
        </p:nvSpPr>
        <p:spPr>
          <a:xfrm>
            <a:off x="8595300" y="4844398"/>
            <a:ext cx="548700" cy="29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84" name="Google Shape;84;p16"/>
          <p:cNvSpPr txBox="1"/>
          <p:nvPr>
            <p:ph type="title"/>
          </p:nvPr>
        </p:nvSpPr>
        <p:spPr>
          <a:xfrm>
            <a:off x="311700" y="285151"/>
            <a:ext cx="8520600" cy="8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Related Works</a:t>
            </a:r>
            <a:endParaRPr/>
          </a:p>
        </p:txBody>
      </p:sp>
      <p:sp>
        <p:nvSpPr>
          <p:cNvPr id="85" name="Google Shape;85;p16"/>
          <p:cNvSpPr txBox="1"/>
          <p:nvPr>
            <p:ph idx="1" type="body"/>
          </p:nvPr>
        </p:nvSpPr>
        <p:spPr>
          <a:xfrm>
            <a:off x="311700" y="1130850"/>
            <a:ext cx="8520600" cy="367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600"/>
              <a:t>Dexterous Manipulation</a:t>
            </a:r>
            <a:endParaRPr sz="1600"/>
          </a:p>
          <a:p>
            <a:pPr indent="-330200" lvl="0" marL="457200" rtl="0" algn="l">
              <a:spcBef>
                <a:spcPts val="0"/>
              </a:spcBef>
              <a:spcAft>
                <a:spcPts val="0"/>
              </a:spcAft>
              <a:buSzPts val="1600"/>
              <a:buChar char="●"/>
            </a:pPr>
            <a:r>
              <a:rPr lang="en-US" sz="1600"/>
              <a:t>Active area of </a:t>
            </a:r>
            <a:r>
              <a:rPr lang="en-US" sz="1600"/>
              <a:t>research</a:t>
            </a:r>
            <a:r>
              <a:rPr lang="en-US" sz="1600"/>
              <a:t> for decades, with many strategies</a:t>
            </a:r>
            <a:endParaRPr sz="1600"/>
          </a:p>
          <a:p>
            <a:pPr indent="-330200" lvl="0" marL="457200" rtl="0" algn="l">
              <a:spcBef>
                <a:spcPts val="0"/>
              </a:spcBef>
              <a:spcAft>
                <a:spcPts val="0"/>
              </a:spcAft>
              <a:buSzPts val="1600"/>
              <a:buChar char="●"/>
            </a:pPr>
            <a:r>
              <a:rPr lang="en-US" sz="1600"/>
              <a:t>rolling, sliding, finger gaiting, pushing, etc.</a:t>
            </a:r>
            <a:endParaRPr sz="1600"/>
          </a:p>
          <a:p>
            <a:pPr indent="-330200" lvl="0" marL="457200" rtl="0" algn="l">
              <a:spcBef>
                <a:spcPts val="0"/>
              </a:spcBef>
              <a:spcAft>
                <a:spcPts val="0"/>
              </a:spcAft>
              <a:buSzPts val="1600"/>
              <a:buChar char="●"/>
            </a:pPr>
            <a:r>
              <a:rPr lang="en-US" sz="1600"/>
              <a:t>However, required planning and exact models of hand and object</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US" sz="1600"/>
              <a:t>Dexterous In-Hand Manipulation</a:t>
            </a:r>
            <a:endParaRPr sz="1600"/>
          </a:p>
          <a:p>
            <a:pPr indent="-330200" lvl="0" marL="457200" rtl="0" algn="l">
              <a:spcBef>
                <a:spcPts val="0"/>
              </a:spcBef>
              <a:spcAft>
                <a:spcPts val="0"/>
              </a:spcAft>
              <a:buSzPts val="1600"/>
              <a:buChar char="●"/>
            </a:pPr>
            <a:r>
              <a:rPr lang="en-US" sz="1600"/>
              <a:t>Promising in-hand manipulation in simulations, but do not transfer to real-world robot </a:t>
            </a:r>
            <a:endParaRPr sz="1600"/>
          </a:p>
          <a:p>
            <a:pPr indent="-330200" lvl="0" marL="457200" rtl="0" algn="l">
              <a:spcBef>
                <a:spcPts val="0"/>
              </a:spcBef>
              <a:spcAft>
                <a:spcPts val="0"/>
              </a:spcAft>
              <a:buSzPts val="1600"/>
              <a:buChar char="●"/>
            </a:pPr>
            <a:r>
              <a:rPr lang="en-US" sz="1600"/>
              <a:t>Training on physical robots are slow and learning is limited due less training data</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US" sz="1600"/>
              <a:t>Simulation to Real Transfer</a:t>
            </a:r>
            <a:endParaRPr sz="1600"/>
          </a:p>
          <a:p>
            <a:pPr indent="-330200" lvl="0" marL="457200" rtl="0" algn="l">
              <a:spcBef>
                <a:spcPts val="0"/>
              </a:spcBef>
              <a:spcAft>
                <a:spcPts val="0"/>
              </a:spcAft>
              <a:buSzPts val="1600"/>
              <a:buChar char="●"/>
            </a:pPr>
            <a:r>
              <a:rPr lang="en-US" sz="1600"/>
              <a:t>Domain adaptation methods</a:t>
            </a:r>
            <a:endParaRPr sz="1600"/>
          </a:p>
          <a:p>
            <a:pPr indent="-330200" lvl="0" marL="457200" rtl="0" algn="l">
              <a:spcBef>
                <a:spcPts val="0"/>
              </a:spcBef>
              <a:spcAft>
                <a:spcPts val="0"/>
              </a:spcAft>
              <a:buSzPts val="1600"/>
              <a:buChar char="●"/>
            </a:pPr>
            <a:r>
              <a:rPr lang="en-US" sz="1600"/>
              <a:t>Domain randomization for policy to be more adaptive</a:t>
            </a:r>
            <a:endParaRPr sz="1600"/>
          </a:p>
          <a:p>
            <a:pPr indent="-330200" lvl="0" marL="457200" rtl="0" algn="l">
              <a:spcBef>
                <a:spcPts val="0"/>
              </a:spcBef>
              <a:spcAft>
                <a:spcPts val="0"/>
              </a:spcAft>
              <a:buSzPts val="1600"/>
              <a:buChar char="●"/>
            </a:pPr>
            <a:r>
              <a:rPr lang="en-US" sz="1600"/>
              <a:t>Adversarial Training for more robust policies and can help with transfer</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idx="12" type="sldNum"/>
          </p:nvPr>
        </p:nvSpPr>
        <p:spPr>
          <a:xfrm>
            <a:off x="8595300" y="4844398"/>
            <a:ext cx="548700" cy="29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91" name="Google Shape;91;p17"/>
          <p:cNvSpPr txBox="1"/>
          <p:nvPr>
            <p:ph type="title"/>
          </p:nvPr>
        </p:nvSpPr>
        <p:spPr>
          <a:xfrm>
            <a:off x="311700" y="285151"/>
            <a:ext cx="8520600" cy="8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Proposed Approach</a:t>
            </a:r>
            <a:endParaRPr/>
          </a:p>
        </p:txBody>
      </p:sp>
      <p:sp>
        <p:nvSpPr>
          <p:cNvPr id="92" name="Google Shape;92;p17"/>
          <p:cNvSpPr txBox="1"/>
          <p:nvPr>
            <p:ph idx="1" type="body"/>
          </p:nvPr>
        </p:nvSpPr>
        <p:spPr>
          <a:xfrm>
            <a:off x="311700" y="1130850"/>
            <a:ext cx="8436000" cy="34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Goal: Using a humanoid hand, orientate a block to desired orientation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Utilize Reinforcement Learning to train a policy </a:t>
            </a:r>
            <a:endParaRPr/>
          </a:p>
          <a:p>
            <a:pPr indent="-342900" lvl="0" marL="457200" rtl="0" algn="l">
              <a:spcBef>
                <a:spcPts val="0"/>
              </a:spcBef>
              <a:spcAft>
                <a:spcPts val="0"/>
              </a:spcAft>
              <a:buSzPts val="1800"/>
              <a:buChar char="-"/>
            </a:pPr>
            <a:r>
              <a:rPr lang="en-US"/>
              <a:t>Requires a lot data</a:t>
            </a:r>
            <a:endParaRPr/>
          </a:p>
          <a:p>
            <a:pPr indent="-342900" lvl="0" marL="457200" rtl="0" algn="l">
              <a:spcBef>
                <a:spcPts val="0"/>
              </a:spcBef>
              <a:spcAft>
                <a:spcPts val="0"/>
              </a:spcAft>
              <a:buSzPts val="1800"/>
              <a:buChar char="-"/>
            </a:pPr>
            <a:r>
              <a:rPr lang="en-US"/>
              <a:t>Unfeasible with physical robots (very hard to scale)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Instead let try to simulate it first, then later transfer it to the physical robot</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idx="12" type="sldNum"/>
          </p:nvPr>
        </p:nvSpPr>
        <p:spPr>
          <a:xfrm>
            <a:off x="8595300" y="4844398"/>
            <a:ext cx="548700" cy="29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98" name="Google Shape;98;p18"/>
          <p:cNvSpPr txBox="1"/>
          <p:nvPr>
            <p:ph type="title"/>
          </p:nvPr>
        </p:nvSpPr>
        <p:spPr>
          <a:xfrm>
            <a:off x="311700" y="285151"/>
            <a:ext cx="8520600" cy="8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Simulated vs Real</a:t>
            </a:r>
            <a:endParaRPr/>
          </a:p>
        </p:txBody>
      </p:sp>
      <p:sp>
        <p:nvSpPr>
          <p:cNvPr id="99" name="Google Shape;99;p18"/>
          <p:cNvSpPr txBox="1"/>
          <p:nvPr>
            <p:ph idx="1" type="body"/>
          </p:nvPr>
        </p:nvSpPr>
        <p:spPr>
          <a:xfrm>
            <a:off x="311700" y="1130850"/>
            <a:ext cx="3418200" cy="34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right image is the simulated environment using MuJoCo Physics Engine.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left image is the physical world environment. The hand is in the center of the “cage”. The red circle are the RGB camera used for position and object pose estimation.</a:t>
            </a:r>
            <a:endParaRPr/>
          </a:p>
        </p:txBody>
      </p:sp>
      <p:pic>
        <p:nvPicPr>
          <p:cNvPr id="100" name="Google Shape;100;p18"/>
          <p:cNvPicPr preferRelativeResize="0"/>
          <p:nvPr/>
        </p:nvPicPr>
        <p:blipFill>
          <a:blip r:embed="rId3">
            <a:alphaModFix/>
          </a:blip>
          <a:stretch>
            <a:fillRect/>
          </a:stretch>
        </p:blipFill>
        <p:spPr>
          <a:xfrm>
            <a:off x="3806380" y="516600"/>
            <a:ext cx="5199019" cy="3053475"/>
          </a:xfrm>
          <a:prstGeom prst="rect">
            <a:avLst/>
          </a:prstGeom>
          <a:noFill/>
          <a:ln>
            <a:noFill/>
          </a:ln>
        </p:spPr>
      </p:pic>
      <p:sp>
        <p:nvSpPr>
          <p:cNvPr id="101" name="Google Shape;101;p18"/>
          <p:cNvSpPr/>
          <p:nvPr/>
        </p:nvSpPr>
        <p:spPr>
          <a:xfrm>
            <a:off x="4344850" y="2128375"/>
            <a:ext cx="384900" cy="392100"/>
          </a:xfrm>
          <a:prstGeom prst="ellipse">
            <a:avLst/>
          </a:prstGeom>
          <a:noFill/>
          <a:ln cap="flat" cmpd="sng" w="9525">
            <a:solidFill>
              <a:srgbClr val="FF0000"/>
            </a:solidFill>
            <a:prstDash val="solid"/>
            <a:round/>
            <a:headEnd len="sm" w="sm" type="none"/>
            <a:tailEnd len="sm" w="sm" type="none"/>
          </a:ln>
          <a:effectLst>
            <a:outerShdw blurRad="57150" rotWithShape="0" algn="bl" dir="5400000" dist="19050">
              <a:srgbClr val="000000">
                <a:alpha val="50000"/>
              </a:srgbClr>
            </a:outerShdw>
            <a:reflection blurRad="0" dir="5400000" dist="38100" endA="0" endPos="30000" fadeDir="5400012" kx="0" rotWithShape="0" algn="bl" stA="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
          <p:cNvSpPr/>
          <p:nvPr/>
        </p:nvSpPr>
        <p:spPr>
          <a:xfrm>
            <a:off x="5621550" y="2128375"/>
            <a:ext cx="384900" cy="392100"/>
          </a:xfrm>
          <a:prstGeom prst="ellipse">
            <a:avLst/>
          </a:prstGeom>
          <a:noFill/>
          <a:ln cap="flat" cmpd="sng" w="9525">
            <a:solidFill>
              <a:srgbClr val="FF0000"/>
            </a:solidFill>
            <a:prstDash val="solid"/>
            <a:round/>
            <a:headEnd len="sm" w="sm" type="none"/>
            <a:tailEnd len="sm" w="sm" type="none"/>
          </a:ln>
          <a:effectLst>
            <a:outerShdw blurRad="57150" rotWithShape="0" algn="bl" dir="5400000" dist="19050">
              <a:srgbClr val="000000">
                <a:alpha val="50000"/>
              </a:srgbClr>
            </a:outerShdw>
            <a:reflection blurRad="0" dir="5400000" dist="38100" endA="0" endPos="30000" fadeDir="5400012" kx="0" rotWithShape="0" algn="bl" stA="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p:nvPr/>
        </p:nvSpPr>
        <p:spPr>
          <a:xfrm>
            <a:off x="5026475" y="1585100"/>
            <a:ext cx="384900" cy="392100"/>
          </a:xfrm>
          <a:prstGeom prst="ellipse">
            <a:avLst/>
          </a:prstGeom>
          <a:noFill/>
          <a:ln cap="flat" cmpd="sng" w="9525">
            <a:solidFill>
              <a:srgbClr val="FF0000"/>
            </a:solidFill>
            <a:prstDash val="solid"/>
            <a:round/>
            <a:headEnd len="sm" w="sm" type="none"/>
            <a:tailEnd len="sm" w="sm" type="none"/>
          </a:ln>
          <a:effectLst>
            <a:outerShdw blurRad="57150" rotWithShape="0" algn="bl" dir="5400000" dist="19050">
              <a:srgbClr val="000000">
                <a:alpha val="50000"/>
              </a:srgbClr>
            </a:outerShdw>
            <a:reflection blurRad="0" dir="5400000" dist="38100" endA="0" endPos="30000" fadeDir="5400012" kx="0" rotWithShape="0" algn="bl" stA="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txBox="1"/>
          <p:nvPr/>
        </p:nvSpPr>
        <p:spPr>
          <a:xfrm>
            <a:off x="7126900" y="2642050"/>
            <a:ext cx="17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5" name="Google Shape;105;p18"/>
          <p:cNvSpPr txBox="1"/>
          <p:nvPr>
            <p:ph idx="1" type="body"/>
          </p:nvPr>
        </p:nvSpPr>
        <p:spPr>
          <a:xfrm>
            <a:off x="4046238" y="3618950"/>
            <a:ext cx="4719300" cy="99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solidFill>
                  <a:schemeClr val="dk1"/>
                </a:solidFill>
              </a:rPr>
              <a:t>The simulated environment is model after the physical environment to mimic experiences the robot should have.</a:t>
            </a:r>
            <a:endParaRPr sz="14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idx="12" type="sldNum"/>
          </p:nvPr>
        </p:nvSpPr>
        <p:spPr>
          <a:xfrm>
            <a:off x="8595300" y="4844398"/>
            <a:ext cx="548700" cy="29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11" name="Google Shape;111;p19"/>
          <p:cNvSpPr txBox="1"/>
          <p:nvPr>
            <p:ph type="title"/>
          </p:nvPr>
        </p:nvSpPr>
        <p:spPr>
          <a:xfrm>
            <a:off x="311700" y="285151"/>
            <a:ext cx="8520600" cy="8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Reality Gap</a:t>
            </a:r>
            <a:endParaRPr/>
          </a:p>
        </p:txBody>
      </p:sp>
      <p:sp>
        <p:nvSpPr>
          <p:cNvPr id="112" name="Google Shape;112;p19"/>
          <p:cNvSpPr txBox="1"/>
          <p:nvPr>
            <p:ph idx="1" type="body"/>
          </p:nvPr>
        </p:nvSpPr>
        <p:spPr>
          <a:xfrm>
            <a:off x="311700" y="1130850"/>
            <a:ext cx="8520600" cy="34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600"/>
              <a:t>A simulated model can never be an exact replica of the physical model.</a:t>
            </a:r>
            <a:endParaRPr sz="1600"/>
          </a:p>
          <a:p>
            <a:pPr indent="0" lvl="0" marL="0" rtl="0" algn="l">
              <a:spcBef>
                <a:spcPts val="0"/>
              </a:spcBef>
              <a:spcAft>
                <a:spcPts val="0"/>
              </a:spcAft>
              <a:buNone/>
            </a:pPr>
            <a:r>
              <a:rPr lang="en-US" sz="1600"/>
              <a:t>In general, policies trained in simulation perform poorly in the real world (the Reality Gap).</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en-US" sz="1600"/>
              <a:t>Domain Randomization:</a:t>
            </a:r>
            <a:endParaRPr b="1" sz="1600"/>
          </a:p>
          <a:p>
            <a:pPr indent="-330200" lvl="0" marL="457200" rtl="0" algn="l">
              <a:spcBef>
                <a:spcPts val="0"/>
              </a:spcBef>
              <a:spcAft>
                <a:spcPts val="0"/>
              </a:spcAft>
              <a:buSzPts val="1600"/>
              <a:buChar char="-"/>
            </a:pPr>
            <a:r>
              <a:rPr lang="en-US" sz="1600"/>
              <a:t>randomize certain aspects of a simulated environment</a:t>
            </a:r>
            <a:endParaRPr sz="1600"/>
          </a:p>
          <a:p>
            <a:pPr indent="-330200" lvl="0" marL="457200" rtl="0" algn="l">
              <a:spcBef>
                <a:spcPts val="0"/>
              </a:spcBef>
              <a:spcAft>
                <a:spcPts val="0"/>
              </a:spcAft>
              <a:buSzPts val="1600"/>
              <a:buChar char="-"/>
            </a:pPr>
            <a:r>
              <a:rPr lang="en-US" sz="1600"/>
              <a:t>train policies over wide range of environment</a:t>
            </a:r>
            <a:endParaRPr sz="1600"/>
          </a:p>
          <a:p>
            <a:pPr indent="-330200" lvl="0" marL="457200" rtl="0" algn="l">
              <a:spcBef>
                <a:spcPts val="0"/>
              </a:spcBef>
              <a:spcAft>
                <a:spcPts val="0"/>
              </a:spcAft>
              <a:buSzPts val="1600"/>
              <a:buChar char="-"/>
            </a:pPr>
            <a:r>
              <a:rPr lang="en-US" sz="1600"/>
              <a:t>avoids overfitting on one specific environment</a:t>
            </a:r>
            <a:endParaRPr sz="1600"/>
          </a:p>
          <a:p>
            <a:pPr indent="-330200" lvl="0" marL="457200" rtl="0" algn="l">
              <a:spcBef>
                <a:spcPts val="0"/>
              </a:spcBef>
              <a:spcAft>
                <a:spcPts val="0"/>
              </a:spcAft>
              <a:buSzPts val="1600"/>
              <a:buChar char="-"/>
            </a:pPr>
            <a:r>
              <a:rPr lang="en-US" sz="1600"/>
              <a:t>Key things randomized:</a:t>
            </a:r>
            <a:endParaRPr sz="1600"/>
          </a:p>
          <a:p>
            <a:pPr indent="-330200" lvl="1" marL="914400" rtl="0" algn="l">
              <a:spcBef>
                <a:spcPts val="0"/>
              </a:spcBef>
              <a:spcAft>
                <a:spcPts val="0"/>
              </a:spcAft>
              <a:buSzPts val="1600"/>
              <a:buChar char="-"/>
            </a:pPr>
            <a:r>
              <a:rPr lang="en-US" sz="1600"/>
              <a:t>physics randomizations</a:t>
            </a:r>
            <a:endParaRPr sz="1600"/>
          </a:p>
          <a:p>
            <a:pPr indent="-330200" lvl="1" marL="914400" rtl="0" algn="l">
              <a:spcBef>
                <a:spcPts val="0"/>
              </a:spcBef>
              <a:spcAft>
                <a:spcPts val="0"/>
              </a:spcAft>
              <a:buSzPts val="1600"/>
              <a:buChar char="-"/>
            </a:pPr>
            <a:r>
              <a:rPr lang="en-US" sz="1600"/>
              <a:t>visual randomizations (Unity rendered images)</a:t>
            </a:r>
            <a:endParaRPr sz="1600"/>
          </a:p>
        </p:txBody>
      </p:sp>
      <p:pic>
        <p:nvPicPr>
          <p:cNvPr id="113" name="Google Shape;113;p19"/>
          <p:cNvPicPr preferRelativeResize="0"/>
          <p:nvPr/>
        </p:nvPicPr>
        <p:blipFill>
          <a:blip r:embed="rId3">
            <a:alphaModFix/>
          </a:blip>
          <a:stretch>
            <a:fillRect/>
          </a:stretch>
        </p:blipFill>
        <p:spPr>
          <a:xfrm>
            <a:off x="5758625" y="1884850"/>
            <a:ext cx="3226174" cy="278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idx="12" type="sldNum"/>
          </p:nvPr>
        </p:nvSpPr>
        <p:spPr>
          <a:xfrm>
            <a:off x="8595300" y="4844398"/>
            <a:ext cx="548700" cy="29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19" name="Google Shape;119;p20"/>
          <p:cNvSpPr txBox="1"/>
          <p:nvPr>
            <p:ph type="title"/>
          </p:nvPr>
        </p:nvSpPr>
        <p:spPr>
          <a:xfrm>
            <a:off x="311700" y="285151"/>
            <a:ext cx="8520600" cy="8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Experimental Setup</a:t>
            </a:r>
            <a:endParaRPr/>
          </a:p>
        </p:txBody>
      </p:sp>
      <p:pic>
        <p:nvPicPr>
          <p:cNvPr id="120" name="Google Shape;120;p20"/>
          <p:cNvPicPr preferRelativeResize="0"/>
          <p:nvPr/>
        </p:nvPicPr>
        <p:blipFill>
          <a:blip r:embed="rId3">
            <a:alphaModFix/>
          </a:blip>
          <a:stretch>
            <a:fillRect/>
          </a:stretch>
        </p:blipFill>
        <p:spPr>
          <a:xfrm>
            <a:off x="311700" y="1037950"/>
            <a:ext cx="4114726" cy="35431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idx="12" type="sldNum"/>
          </p:nvPr>
        </p:nvSpPr>
        <p:spPr>
          <a:xfrm>
            <a:off x="8595300" y="4844398"/>
            <a:ext cx="548700" cy="29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26" name="Google Shape;126;p21"/>
          <p:cNvSpPr txBox="1"/>
          <p:nvPr>
            <p:ph type="title"/>
          </p:nvPr>
        </p:nvSpPr>
        <p:spPr>
          <a:xfrm>
            <a:off x="311700" y="285151"/>
            <a:ext cx="8520600" cy="8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The control policy</a:t>
            </a:r>
            <a:endParaRPr/>
          </a:p>
        </p:txBody>
      </p:sp>
      <p:sp>
        <p:nvSpPr>
          <p:cNvPr id="127" name="Google Shape;127;p21"/>
          <p:cNvSpPr txBox="1"/>
          <p:nvPr>
            <p:ph idx="1" type="body"/>
          </p:nvPr>
        </p:nvSpPr>
        <p:spPr>
          <a:xfrm>
            <a:off x="311700" y="1130850"/>
            <a:ext cx="8520600" cy="34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600"/>
              <a:t>Policy represented as RNN with memory</a:t>
            </a:r>
            <a:endParaRPr sz="1600"/>
          </a:p>
          <a:p>
            <a:pPr indent="-317500" lvl="0" marL="457200" rtl="0" algn="l">
              <a:spcBef>
                <a:spcPts val="0"/>
              </a:spcBef>
              <a:spcAft>
                <a:spcPts val="0"/>
              </a:spcAft>
              <a:buSzPts val="1400"/>
              <a:buChar char="●"/>
            </a:pPr>
            <a:r>
              <a:rPr lang="en-US" sz="1400"/>
              <a:t>LSTM</a:t>
            </a:r>
            <a:endParaRPr sz="1400"/>
          </a:p>
          <a:p>
            <a:pPr indent="-317500" lvl="0" marL="457200" rtl="0" algn="l">
              <a:spcBef>
                <a:spcPts val="0"/>
              </a:spcBef>
              <a:spcAft>
                <a:spcPts val="0"/>
              </a:spcAft>
              <a:buSzPts val="1400"/>
              <a:buChar char="●"/>
            </a:pPr>
            <a:r>
              <a:rPr lang="en-US" sz="1400"/>
              <a:t>Trained with PPO</a:t>
            </a:r>
            <a:endParaRPr sz="1400"/>
          </a:p>
          <a:p>
            <a:pPr indent="0" lvl="0" marL="0" rtl="0" algn="l">
              <a:spcBef>
                <a:spcPts val="0"/>
              </a:spcBef>
              <a:spcAft>
                <a:spcPts val="0"/>
              </a:spcAft>
              <a:buNone/>
            </a:pPr>
            <a:r>
              <a:t/>
            </a:r>
            <a:endParaRPr sz="1600"/>
          </a:p>
          <a:p>
            <a:pPr indent="0" lvl="0" marL="0" rtl="0" algn="l">
              <a:spcBef>
                <a:spcPts val="0"/>
              </a:spcBef>
              <a:spcAft>
                <a:spcPts val="0"/>
              </a:spcAft>
              <a:buNone/>
            </a:pPr>
            <a:r>
              <a:rPr lang="en-US" sz="1600"/>
              <a:t>Actions and Rewards</a:t>
            </a:r>
            <a:endParaRPr sz="1600"/>
          </a:p>
          <a:p>
            <a:pPr indent="-317500" lvl="0" marL="457200" rtl="0" algn="l">
              <a:spcBef>
                <a:spcPts val="0"/>
              </a:spcBef>
              <a:spcAft>
                <a:spcPts val="0"/>
              </a:spcAft>
              <a:buSzPts val="1400"/>
              <a:buChar char="●"/>
            </a:pPr>
            <a:r>
              <a:rPr lang="en-US" sz="1400"/>
              <a:t>r</a:t>
            </a:r>
            <a:r>
              <a:rPr baseline="-25000" lang="en-US" sz="1400"/>
              <a:t>t</a:t>
            </a:r>
            <a:r>
              <a:rPr lang="en-US" sz="1400"/>
              <a:t> = d</a:t>
            </a:r>
            <a:r>
              <a:rPr baseline="-25000" lang="en-US" sz="1400"/>
              <a:t>t</a:t>
            </a:r>
            <a:r>
              <a:rPr lang="en-US" sz="1400"/>
              <a:t> - d</a:t>
            </a:r>
            <a:r>
              <a:rPr baseline="-25000" lang="en-US" sz="1400"/>
              <a:t>t + 1</a:t>
            </a:r>
            <a:r>
              <a:rPr lang="en-US" sz="1400"/>
              <a:t> (rotation angles)</a:t>
            </a:r>
            <a:endParaRPr sz="1400"/>
          </a:p>
          <a:p>
            <a:pPr indent="-317500" lvl="0" marL="457200" rtl="0" algn="l">
              <a:spcBef>
                <a:spcPts val="0"/>
              </a:spcBef>
              <a:spcAft>
                <a:spcPts val="0"/>
              </a:spcAft>
              <a:buSzPts val="1400"/>
              <a:buChar char="●"/>
            </a:pPr>
            <a:r>
              <a:rPr lang="en-US" sz="1400"/>
              <a:t>+5 for goal is </a:t>
            </a:r>
            <a:r>
              <a:rPr lang="en-US" sz="1400"/>
              <a:t>achieved</a:t>
            </a:r>
            <a:endParaRPr sz="1400"/>
          </a:p>
          <a:p>
            <a:pPr indent="-317500" lvl="0" marL="457200" rtl="0" algn="l">
              <a:spcBef>
                <a:spcPts val="0"/>
              </a:spcBef>
              <a:spcAft>
                <a:spcPts val="0"/>
              </a:spcAft>
              <a:buSzPts val="1400"/>
              <a:buChar char="●"/>
            </a:pPr>
            <a:r>
              <a:rPr lang="en-US" sz="1400"/>
              <a:t>-20 for dropping the object</a:t>
            </a:r>
            <a:endParaRPr sz="1400"/>
          </a:p>
          <a:p>
            <a:pPr indent="0" lvl="0" marL="0" rtl="0" algn="l">
              <a:spcBef>
                <a:spcPts val="0"/>
              </a:spcBef>
              <a:spcAft>
                <a:spcPts val="0"/>
              </a:spcAft>
              <a:buNone/>
            </a:pPr>
            <a:r>
              <a:t/>
            </a:r>
            <a:endParaRPr sz="1600"/>
          </a:p>
          <a:p>
            <a:pPr indent="0" lvl="0" marL="0" rtl="0" algn="l">
              <a:spcBef>
                <a:spcPts val="0"/>
              </a:spcBef>
              <a:spcAft>
                <a:spcPts val="0"/>
              </a:spcAft>
              <a:buClr>
                <a:schemeClr val="dk1"/>
              </a:buClr>
              <a:buSzPts val="1100"/>
              <a:buFont typeface="Arial"/>
              <a:buNone/>
            </a:pPr>
            <a:r>
              <a:rPr lang="en-US" sz="1600"/>
              <a:t>Internal framework: Rapid</a:t>
            </a:r>
            <a:endParaRPr sz="1600"/>
          </a:p>
          <a:p>
            <a:pPr indent="-317500" lvl="0" marL="457200" rtl="0" algn="l">
              <a:spcBef>
                <a:spcPts val="0"/>
              </a:spcBef>
              <a:spcAft>
                <a:spcPts val="0"/>
              </a:spcAft>
              <a:buSzPts val="1400"/>
              <a:buChar char="●"/>
            </a:pPr>
            <a:r>
              <a:rPr lang="en-US" sz="1400"/>
              <a:t>Used in OpenAI Five</a:t>
            </a:r>
            <a:endParaRPr sz="1400"/>
          </a:p>
          <a:p>
            <a:pPr indent="-317500" lvl="0" marL="457200" rtl="0" algn="l">
              <a:spcBef>
                <a:spcPts val="0"/>
              </a:spcBef>
              <a:spcAft>
                <a:spcPts val="0"/>
              </a:spcAft>
              <a:buSzPts val="1400"/>
              <a:buChar char="●"/>
            </a:pPr>
            <a:r>
              <a:rPr lang="en-US" sz="1400"/>
              <a:t>Train policy and vision models</a:t>
            </a:r>
            <a:endParaRPr sz="1400"/>
          </a:p>
          <a:p>
            <a:pPr indent="-317500" lvl="0" marL="457200" rtl="0" algn="l">
              <a:spcBef>
                <a:spcPts val="0"/>
              </a:spcBef>
              <a:spcAft>
                <a:spcPts val="0"/>
              </a:spcAft>
              <a:buSzPts val="1400"/>
              <a:buChar char="●"/>
            </a:pPr>
            <a:r>
              <a:rPr lang="en-US" sz="1400"/>
              <a:t>Policy is trained with states (not images)</a:t>
            </a:r>
            <a:endParaRPr sz="1600"/>
          </a:p>
        </p:txBody>
      </p:sp>
      <p:pic>
        <p:nvPicPr>
          <p:cNvPr id="128" name="Google Shape;128;p21"/>
          <p:cNvPicPr preferRelativeResize="0"/>
          <p:nvPr/>
        </p:nvPicPr>
        <p:blipFill>
          <a:blip r:embed="rId3">
            <a:alphaModFix/>
          </a:blip>
          <a:stretch>
            <a:fillRect/>
          </a:stretch>
        </p:blipFill>
        <p:spPr>
          <a:xfrm>
            <a:off x="4681699" y="199425"/>
            <a:ext cx="4269001" cy="4125200"/>
          </a:xfrm>
          <a:prstGeom prst="rect">
            <a:avLst/>
          </a:prstGeom>
          <a:noFill/>
          <a:ln>
            <a:noFill/>
          </a:ln>
        </p:spPr>
      </p:pic>
      <p:sp>
        <p:nvSpPr>
          <p:cNvPr id="129" name="Google Shape;129;p21"/>
          <p:cNvSpPr txBox="1"/>
          <p:nvPr/>
        </p:nvSpPr>
        <p:spPr>
          <a:xfrm>
            <a:off x="4336825" y="4228800"/>
            <a:ext cx="4807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8 GPUs were used. Pools contained 384 worker machines and each with 16 CPU cores. 6144 CPU cores in total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